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4B93494-6582-4C9D-9DFE-02B19E4E514A}">
          <p14:sldIdLst>
            <p14:sldId id="256"/>
            <p14:sldId id="257"/>
            <p14:sldId id="258"/>
            <p14:sldId id="259"/>
            <p14:sldId id="260"/>
            <p14:sldId id="279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24" autoAdjust="0"/>
    <p:restoredTop sz="94693" autoAdjust="0"/>
  </p:normalViewPr>
  <p:slideViewPr>
    <p:cSldViewPr>
      <p:cViewPr varScale="1">
        <p:scale>
          <a:sx n="107" d="100"/>
          <a:sy n="107" d="100"/>
        </p:scale>
        <p:origin x="-1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1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3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4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41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55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64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5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66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5961E6-868B-4B9D-83BE-00C399CDA3AD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1F6B044-77E4-4538-8A2A-609520FFE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B32CC-B57E-4276-8DB2-8767BF1CEB45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FAC61-C8D8-491B-AB52-DE4D8B217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8F04A-81E8-4B0B-BB03-B73EA4FDEC15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01B6B-71CB-4E8F-BFAC-A151BAFB2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CFD5C-BCE6-40D4-860C-BAFE0F7E1595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EC508-1966-4979-8AEB-D2CF93083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12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Freeform 24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7" name="Freeform 25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Rectangle 6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7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Rectangle 8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Rectangle 9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Rectangle 10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Rectangle 11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45E500-13B2-4F75-B0E1-31CE2734244B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501F1E-CEBE-4754-B3C9-A7C6702D2B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B9F7B7-A0E0-4C50-A332-6BBB44B800EF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6FF4F-FBB0-4D39-84A4-1342F1EE1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4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15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16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17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8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9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20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21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28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29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19F388B-0AE3-422A-B517-046BC7915598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F397403-ACE5-448D-B60A-429B2AEEA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50575-0F4F-43C2-8A78-7D0161064AF5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17842-77A1-42BE-9F4A-854D8D3C5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412AC35-E43B-4BD2-B99C-87F02C12C44F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754271-F507-463C-9321-842D57A0D9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BCCDC-9A76-4DEF-B5B4-1A86EC8D7F77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18F82-E3F1-4DD1-BFF2-54FC32446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14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6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3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7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8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9EA5C9-453B-4F54-A0AF-F5BE295F6ACF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B3CB48-4DBC-4DF7-B1CE-989202C9E9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2CF6E6CE-830F-4767-A7D5-C37C0326FEFE}" type="datetimeFigureOut">
              <a:rPr lang="en-US"/>
              <a:pPr>
                <a:defRPr/>
              </a:pPr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8625291-F7FF-4E10-9668-C9F942605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67" r:id="rId2"/>
    <p:sldLayoutId id="2147483673" r:id="rId3"/>
    <p:sldLayoutId id="2147483674" r:id="rId4"/>
    <p:sldLayoutId id="2147483675" r:id="rId5"/>
    <p:sldLayoutId id="2147483668" r:id="rId6"/>
    <p:sldLayoutId id="2147483676" r:id="rId7"/>
    <p:sldLayoutId id="2147483669" r:id="rId8"/>
    <p:sldLayoutId id="2147483677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D0F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D0FEFF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D0FEFF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D0FEFF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D0FEFF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D0FEFF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D0FEFF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D0FEFF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D0FEFF"/>
          </a:solidFill>
          <a:latin typeface="Trebuchet MS" pitchFamily="34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EB641B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EB641B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cclainc.org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mofccla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5362" y="2495539"/>
            <a:ext cx="7378969" cy="204747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rtDeco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FCCLA</a:t>
            </a:r>
          </a:p>
        </p:txBody>
      </p:sp>
      <p:pic>
        <p:nvPicPr>
          <p:cNvPr id="3" name="move al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267200" y="5562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2"/>
                </a:solidFill>
              </a:rPr>
              <a:t>Power of One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22530" name="Content Placeholder 3"/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Units</a:t>
            </a:r>
          </a:p>
          <a:p>
            <a:pPr>
              <a:buFont typeface="Wingdings" pitchFamily="2" charset="2"/>
              <a:buChar char="q"/>
            </a:pPr>
            <a:r>
              <a:rPr lang="en-US" smtClean="0"/>
              <a:t>A Better You</a:t>
            </a:r>
          </a:p>
          <a:p>
            <a:pPr>
              <a:buFont typeface="Wingdings" pitchFamily="2" charset="2"/>
              <a:buChar char="q"/>
            </a:pPr>
            <a:r>
              <a:rPr lang="en-US" smtClean="0"/>
              <a:t>Family Ties</a:t>
            </a:r>
          </a:p>
          <a:p>
            <a:pPr>
              <a:buFont typeface="Wingdings" pitchFamily="2" charset="2"/>
              <a:buChar char="q"/>
            </a:pPr>
            <a:r>
              <a:rPr lang="en-US" smtClean="0"/>
              <a:t>Working on Working</a:t>
            </a:r>
          </a:p>
          <a:p>
            <a:pPr>
              <a:buFont typeface="Wingdings" pitchFamily="2" charset="2"/>
              <a:buChar char="q"/>
            </a:pPr>
            <a:r>
              <a:rPr lang="en-US" smtClean="0"/>
              <a:t>Takes the Lead</a:t>
            </a:r>
          </a:p>
          <a:p>
            <a:pPr>
              <a:buFont typeface="Wingdings" pitchFamily="2" charset="2"/>
              <a:buChar char="q"/>
            </a:pPr>
            <a:r>
              <a:rPr lang="en-US" smtClean="0"/>
              <a:t>Speak Out for FCCLA</a:t>
            </a:r>
          </a:p>
        </p:txBody>
      </p:sp>
      <p:pic>
        <p:nvPicPr>
          <p:cNvPr id="22531" name="Content Placeholder 5" descr="power of one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306653">
            <a:off x="5130800" y="2590800"/>
            <a:ext cx="3663950" cy="1966913"/>
          </a:xfrm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5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accent2"/>
                </a:solidFill>
              </a:rPr>
              <a:t>STOP the Violence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sz="half" idx="1"/>
          </p:nvPr>
        </p:nvSpPr>
        <p:spPr>
          <a:xfrm>
            <a:off x="465138" y="1752600"/>
            <a:ext cx="5021262" cy="45434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How to stop teen violence</a:t>
            </a:r>
          </a:p>
          <a:p>
            <a:pPr>
              <a:buFont typeface="Wingdings" pitchFamily="2" charset="2"/>
              <a:buChar char="q"/>
            </a:pPr>
            <a:r>
              <a:rPr lang="en-US" smtClean="0"/>
              <a:t>Teach about violence prevention</a:t>
            </a:r>
          </a:p>
          <a:p>
            <a:pPr>
              <a:buFont typeface="Wingdings" pitchFamily="2" charset="2"/>
              <a:buChar char="q"/>
            </a:pPr>
            <a:r>
              <a:rPr lang="en-US" smtClean="0"/>
              <a:t>Realize violent behavior</a:t>
            </a:r>
          </a:p>
          <a:p>
            <a:pPr>
              <a:buFont typeface="Wingdings" pitchFamily="2" charset="2"/>
              <a:buChar char="q"/>
            </a:pPr>
            <a:r>
              <a:rPr lang="en-US" smtClean="0"/>
              <a:t>Report violent activity</a:t>
            </a:r>
          </a:p>
          <a:p>
            <a:pPr>
              <a:buFont typeface="Wingdings" pitchFamily="2" charset="2"/>
              <a:buChar char="q"/>
            </a:pPr>
            <a:r>
              <a:rPr lang="en-US" smtClean="0"/>
              <a:t>Help youth to get involved</a:t>
            </a:r>
          </a:p>
          <a:p>
            <a:pPr>
              <a:buFont typeface="Wingdings" pitchFamily="2" charset="2"/>
              <a:buChar char="q"/>
            </a:pPr>
            <a:r>
              <a:rPr lang="en-US" smtClean="0"/>
              <a:t>Plan more youth activities</a:t>
            </a:r>
          </a:p>
          <a:p>
            <a:pPr>
              <a:buFont typeface="Wingdings" pitchFamily="2" charset="2"/>
              <a:buChar char="q"/>
            </a:pPr>
            <a:endParaRPr lang="en-US" smtClean="0"/>
          </a:p>
        </p:txBody>
      </p:sp>
      <p:pic>
        <p:nvPicPr>
          <p:cNvPr id="23555" name="Content Placeholder 4" descr="stop_web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 rot="507619">
            <a:off x="5299075" y="2605088"/>
            <a:ext cx="3444875" cy="1849437"/>
          </a:xfrm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55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2"/>
                </a:solidFill>
              </a:rPr>
              <a:t>FACTS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5138" y="1676400"/>
            <a:ext cx="8069262" cy="4619625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Families Acting for Community Traffic Safety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3200" dirty="0" smtClean="0"/>
              <a:t>	Units</a:t>
            </a:r>
          </a:p>
          <a:p>
            <a:pPr marL="582930" indent="-5143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Think SMART</a:t>
            </a:r>
          </a:p>
          <a:p>
            <a:pPr marL="582930" indent="-5143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Buckle Up</a:t>
            </a:r>
          </a:p>
          <a:p>
            <a:pPr marL="582930" indent="-5143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Arrive Alive</a:t>
            </a:r>
          </a:p>
          <a:p>
            <a:pPr marL="582930" indent="-5143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Speak Up</a:t>
            </a:r>
          </a:p>
          <a:p>
            <a:pPr marL="582930" indent="-514350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Bridge the Gap</a:t>
            </a:r>
          </a:p>
        </p:txBody>
      </p:sp>
      <p:pic>
        <p:nvPicPr>
          <p:cNvPr id="24579" name="Picture 3" descr="FACTS_w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2873">
            <a:off x="4046538" y="3267075"/>
            <a:ext cx="386873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21113336">
            <a:off x="609600" y="2819400"/>
            <a:ext cx="8156575" cy="7778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1000" dirty="0" smtClean="0">
                <a:solidFill>
                  <a:schemeClr val="accent2"/>
                </a:solidFill>
              </a:rPr>
              <a:t>STAR Events</a:t>
            </a:r>
            <a:endParaRPr lang="en-US" sz="11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 advTm="3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0" y="1295400"/>
            <a:ext cx="6553200" cy="777875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dirty="0" smtClean="0">
                <a:solidFill>
                  <a:schemeClr val="tx2">
                    <a:satMod val="200000"/>
                  </a:schemeClr>
                </a:solidFill>
              </a:rPr>
              <a:t>Students Taking Action with Recognition</a:t>
            </a:r>
            <a:endParaRPr lang="en-US" sz="7200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Content Placeholder 4"/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Competitive events for members to show their leadership skills, group participation, and career preparation </a:t>
            </a:r>
          </a:p>
        </p:txBody>
      </p:sp>
      <p:sp>
        <p:nvSpPr>
          <p:cNvPr id="27650" name="Content Placeholder 5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r>
              <a:rPr lang="en-US" smtClean="0"/>
              <a:t>Cooperative</a:t>
            </a:r>
          </a:p>
          <a:p>
            <a:r>
              <a:rPr lang="en-US" smtClean="0"/>
              <a:t>Individualized</a:t>
            </a:r>
          </a:p>
          <a:p>
            <a:r>
              <a:rPr lang="en-US" smtClean="0"/>
              <a:t>Competitive</a:t>
            </a:r>
          </a:p>
        </p:txBody>
      </p:sp>
      <p:pic>
        <p:nvPicPr>
          <p:cNvPr id="27651" name="Picture 6" descr="star_web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08937">
            <a:off x="4521200" y="4143375"/>
            <a:ext cx="337343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3 -0.05062  0.075 -0.08259  0.125 -0.08259  C 0.175 -0.08259  0.22 -0.05062  0.25 0  C 0.22 0.05062  0.175 0.08259  0.125 0.08259  C 0.075 0.08259  0.03 0.05062  0 0  Z" pathEditMode="relative" ptsTypes="">
                                      <p:cBhvr>
                                        <p:cTn id="6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276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12763"/>
            <a:ext cx="82296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5400" dirty="0" smtClean="0">
                <a:solidFill>
                  <a:schemeClr val="tx2">
                    <a:satMod val="200000"/>
                  </a:schemeClr>
                </a:solidFill>
              </a:rPr>
              <a:t>Examples</a:t>
            </a:r>
            <a:endParaRPr lang="en-US" sz="5400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8674" name="Content Placeholder 7"/>
          <p:cNvSpPr>
            <a:spLocks noGrp="1"/>
          </p:cNvSpPr>
          <p:nvPr>
            <p:ph sz="half" idx="1"/>
          </p:nvPr>
        </p:nvSpPr>
        <p:spPr>
          <a:xfrm>
            <a:off x="465138" y="1770063"/>
            <a:ext cx="4038600" cy="4525962"/>
          </a:xfrm>
        </p:spPr>
        <p:txBody>
          <a:bodyPr/>
          <a:lstStyle/>
          <a:p>
            <a:r>
              <a:rPr lang="en-US" smtClean="0"/>
              <a:t>Interior Design</a:t>
            </a:r>
          </a:p>
          <a:p>
            <a:pPr lvl="1"/>
            <a:r>
              <a:rPr lang="en-US" smtClean="0"/>
              <a:t>Use your creative side to come up with new ideas to cleverly decorate homes.</a:t>
            </a:r>
          </a:p>
        </p:txBody>
      </p:sp>
      <p:sp>
        <p:nvSpPr>
          <p:cNvPr id="28675" name="Content Placeholder 8"/>
          <p:cNvSpPr>
            <a:spLocks noGrp="1"/>
          </p:cNvSpPr>
          <p:nvPr>
            <p:ph sz="half" idx="2"/>
          </p:nvPr>
        </p:nvSpPr>
        <p:spPr>
          <a:xfrm>
            <a:off x="4656138" y="1770063"/>
            <a:ext cx="4038600" cy="4525962"/>
          </a:xfrm>
        </p:spPr>
        <p:txBody>
          <a:bodyPr/>
          <a:lstStyle/>
          <a:p>
            <a:r>
              <a:rPr lang="en-US" smtClean="0"/>
              <a:t>Early Childhood</a:t>
            </a:r>
          </a:p>
          <a:p>
            <a:pPr lvl="1"/>
            <a:r>
              <a:rPr lang="en-US" smtClean="0"/>
              <a:t>Interact with and teach young children about small but necessary life lessons.</a:t>
            </a:r>
          </a:p>
        </p:txBody>
      </p:sp>
      <p:sp>
        <p:nvSpPr>
          <p:cNvPr id="28676" name="Content Placeholder 7"/>
          <p:cNvSpPr txBox="1">
            <a:spLocks/>
          </p:cNvSpPr>
          <p:nvPr/>
        </p:nvSpPr>
        <p:spPr bwMode="auto">
          <a:xfrm>
            <a:off x="2590800" y="4495800"/>
            <a:ext cx="4038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</a:pPr>
            <a:r>
              <a:rPr lang="en-US" sz="2800">
                <a:latin typeface="Tahoma" pitchFamily="34" charset="0"/>
              </a:rPr>
              <a:t>Food Innovations</a:t>
            </a:r>
          </a:p>
          <a:p>
            <a:pPr marL="868363" lvl="1" indent="-34290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</a:pPr>
            <a:r>
              <a:rPr lang="en-US" sz="2400">
                <a:latin typeface="Tahoma" pitchFamily="34" charset="0"/>
              </a:rPr>
              <a:t>Develop a certain nutritious food for a specific diet</a:t>
            </a:r>
          </a:p>
        </p:txBody>
      </p:sp>
    </p:spTree>
  </p:cSld>
  <p:clrMapOvr>
    <a:masterClrMapping/>
  </p:clrMapOvr>
  <p:transition spd="slow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21057408">
            <a:off x="392113" y="2998788"/>
            <a:ext cx="8154987" cy="77628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3000" dirty="0" smtClean="0">
                <a:solidFill>
                  <a:schemeClr val="accent2"/>
                </a:solidFill>
              </a:rPr>
              <a:t>Benefits</a:t>
            </a:r>
            <a:endParaRPr lang="en-US" sz="130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459263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Ultimate Leadership Experience</a:t>
            </a:r>
            <a:endParaRPr lang="en-US" sz="96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76400"/>
            <a:ext cx="7010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8500" smtClean="0">
                <a:solidFill>
                  <a:srgbClr val="F2A4A7"/>
                </a:solidFill>
              </a:rPr>
              <a:t>Community Involvement</a:t>
            </a:r>
          </a:p>
        </p:txBody>
      </p:sp>
    </p:spTree>
  </p:cSld>
  <p:clrMapOvr>
    <a:masterClrMapping/>
  </p:clrMapOvr>
  <p:transition spd="slow" advClick="0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2057400"/>
            <a:ext cx="4566515" cy="240065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the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133600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Personal Growth</a:t>
            </a:r>
            <a:endParaRPr lang="en-US" sz="96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971800"/>
            <a:ext cx="7772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10000" b="1" dirty="0" smtClean="0"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FUN!!!</a:t>
            </a:r>
            <a:endParaRPr lang="en-US" sz="10000" b="1" dirty="0">
              <a:solidFill>
                <a:schemeClr val="accent2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33600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0" smtClean="0">
                <a:solidFill>
                  <a:srgbClr val="A3171E"/>
                </a:solidFill>
              </a:rPr>
              <a:t>Career Preparation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Placeholder 3"/>
          <p:cNvSpPr>
            <a:spLocks noGrp="1"/>
          </p:cNvSpPr>
          <p:nvPr>
            <p:ph type="body" idx="1"/>
          </p:nvPr>
        </p:nvSpPr>
        <p:spPr>
          <a:xfrm>
            <a:off x="706438" y="1350963"/>
            <a:ext cx="7218362" cy="4897437"/>
          </a:xfrm>
        </p:spPr>
        <p:txBody>
          <a:bodyPr/>
          <a:lstStyle/>
          <a:p>
            <a:pPr marL="53975">
              <a:buFont typeface="Arial" charset="0"/>
              <a:buChar char="•"/>
            </a:pPr>
            <a:r>
              <a:rPr lang="en-US" sz="2400" smtClean="0">
                <a:solidFill>
                  <a:schemeClr val="accent2"/>
                </a:solidFill>
              </a:rPr>
              <a:t>Red</a:t>
            </a:r>
          </a:p>
          <a:p>
            <a:pPr lvl="1">
              <a:buFont typeface="Arial" charset="0"/>
              <a:buChar char="•"/>
            </a:pPr>
            <a:r>
              <a:rPr lang="en-US" smtClean="0">
                <a:solidFill>
                  <a:schemeClr val="accent2"/>
                </a:solidFill>
              </a:rPr>
              <a:t>Strength</a:t>
            </a:r>
          </a:p>
          <a:p>
            <a:pPr lvl="1">
              <a:buFont typeface="Arial" charset="0"/>
              <a:buChar char="•"/>
            </a:pPr>
            <a:r>
              <a:rPr lang="en-US" smtClean="0">
                <a:solidFill>
                  <a:schemeClr val="accent2"/>
                </a:solidFill>
              </a:rPr>
              <a:t>Courage</a:t>
            </a:r>
          </a:p>
          <a:p>
            <a:pPr lvl="1">
              <a:buFont typeface="Arial" charset="0"/>
              <a:buChar char="•"/>
            </a:pPr>
            <a:r>
              <a:rPr lang="en-US" smtClean="0">
                <a:solidFill>
                  <a:schemeClr val="accent2"/>
                </a:solidFill>
              </a:rPr>
              <a:t>Determination</a:t>
            </a:r>
          </a:p>
          <a:p>
            <a:pPr marL="53975"/>
            <a:r>
              <a:rPr lang="en-US" smtClean="0">
                <a:solidFill>
                  <a:schemeClr val="accent2"/>
                </a:solidFill>
              </a:rPr>
              <a:t>Qualities that lead to happiness through a positive self-image</a:t>
            </a:r>
          </a:p>
          <a:p>
            <a:pPr marL="53975">
              <a:buFont typeface="Arial" charset="0"/>
              <a:buChar char="•"/>
            </a:pPr>
            <a:endParaRPr lang="en-US" sz="2400" smtClean="0">
              <a:solidFill>
                <a:schemeClr val="tx1"/>
              </a:solidFill>
            </a:endParaRPr>
          </a:p>
          <a:p>
            <a:pPr marL="53975">
              <a:buFont typeface="Arial" charset="0"/>
              <a:buChar char="•"/>
            </a:pPr>
            <a:r>
              <a:rPr lang="en-US" sz="2400" smtClean="0">
                <a:solidFill>
                  <a:schemeClr val="tx1"/>
                </a:solidFill>
              </a:rPr>
              <a:t>White</a:t>
            </a:r>
          </a:p>
          <a:p>
            <a:pPr lvl="1">
              <a:buFont typeface="Arial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Sincerity of purpose</a:t>
            </a:r>
          </a:p>
          <a:p>
            <a:pPr lvl="1">
              <a:buFont typeface="Arial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Integrity of action</a:t>
            </a:r>
          </a:p>
          <a:p>
            <a:pPr marL="53975">
              <a:buFont typeface="Arial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Qualities that help build a better tomorrow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6438" y="512763"/>
            <a:ext cx="8156575" cy="77628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satMod val="200000"/>
                  </a:schemeClr>
                </a:solidFill>
              </a:rPr>
              <a:t>Colors of FCCLA</a:t>
            </a: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58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58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58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58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58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58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58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3584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358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fcclainc.org/down/tagline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0057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671513" y="5791200"/>
            <a:ext cx="7543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For more info go to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hlinkClick r:id="rId3"/>
              </a:rPr>
              <a:t>www.fcclainc.org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  <a:hlinkClick r:id="rId4"/>
              </a:rPr>
              <a:t>www.mofccla.org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 </a:t>
            </a:r>
          </a:p>
        </p:txBody>
      </p:sp>
    </p:spTree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68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7875" y="2211256"/>
            <a:ext cx="6278770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Ultimate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3740" y="2273300"/>
            <a:ext cx="666875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Leadership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2285" y="2197100"/>
            <a:ext cx="6702348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oper Black" pitchFamily="18" charset="0"/>
              </a:rPr>
              <a:t>Experience</a:t>
            </a:r>
          </a:p>
        </p:txBody>
      </p:sp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accent2"/>
                </a:solidFill>
              </a:rPr>
              <a:t>FCCLA Creed</a:t>
            </a:r>
            <a:endParaRPr lang="en-US" sz="6000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6858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We are the family, career, and community leaders of America.  We face the future with warm courage and high hope.</a:t>
            </a:r>
          </a:p>
          <a:p>
            <a:pPr marL="68580" indent="0" algn="ctr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6858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For we have the clear consciousness of seeking old and precious values.  </a:t>
            </a:r>
          </a:p>
          <a:p>
            <a:pPr marL="6858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For we are the builders of homes, homes for America’s future, </a:t>
            </a:r>
          </a:p>
          <a:p>
            <a:pPr marL="6858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Homes where living will be the expression of everything that is good and fair.  </a:t>
            </a:r>
          </a:p>
          <a:p>
            <a:pPr marL="6858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Homes where truth and love and security and faith will be realities, not dreams.</a:t>
            </a:r>
          </a:p>
          <a:p>
            <a:pPr marL="68580" indent="0" algn="ctr" fontAlgn="auto">
              <a:spcAft>
                <a:spcPts val="0"/>
              </a:spcAft>
              <a:buFont typeface="Wingdings"/>
              <a:buNone/>
              <a:defRPr/>
            </a:pPr>
            <a:endParaRPr lang="en-US" dirty="0" smtClean="0"/>
          </a:p>
          <a:p>
            <a:pPr marL="68580" indent="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dirty="0" smtClean="0"/>
              <a:t>We are the family, career, and community leaders of America.  We face the future with warm courage and high hope.</a:t>
            </a:r>
            <a:endParaRPr lang="en-US" dirty="0"/>
          </a:p>
        </p:txBody>
      </p:sp>
    </p:spTree>
  </p:cSld>
  <p:clrMapOvr>
    <a:masterClrMapping/>
  </p:clrMapOvr>
  <p:transition spd="slow" advClick="0" advTm="3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16200000">
            <a:off x="-3003550" y="412750"/>
            <a:ext cx="8156575" cy="7778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chemeClr val="accent2"/>
                </a:solidFill>
              </a:rPr>
              <a:t>MISSION</a:t>
            </a:r>
            <a:endParaRPr lang="en-US" sz="9600" dirty="0">
              <a:solidFill>
                <a:schemeClr val="accent2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0" y="1447800"/>
            <a:ext cx="6400800" cy="47244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/>
              <a:t>To promote </a:t>
            </a:r>
            <a:r>
              <a:rPr lang="en-US" sz="2600" i="1" dirty="0" smtClean="0">
                <a:solidFill>
                  <a:schemeClr val="accent1"/>
                </a:solidFill>
              </a:rPr>
              <a:t>personal growth </a:t>
            </a:r>
            <a:r>
              <a:rPr lang="en-US" sz="2400" dirty="0" smtClean="0"/>
              <a:t>and</a:t>
            </a:r>
            <a:r>
              <a:rPr lang="en-US" sz="2600" i="1" dirty="0" smtClean="0">
                <a:solidFill>
                  <a:schemeClr val="accent1"/>
                </a:solidFill>
              </a:rPr>
              <a:t> leadership </a:t>
            </a:r>
            <a:r>
              <a:rPr lang="en-US" sz="2400" dirty="0" smtClean="0"/>
              <a:t>development through Family and Consumer Sciences education.</a:t>
            </a:r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endParaRPr lang="en-US" sz="2400" dirty="0" smtClean="0"/>
          </a:p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en-US" sz="2400" dirty="0" smtClean="0"/>
              <a:t>Focusing on the multiple roles of </a:t>
            </a:r>
            <a:r>
              <a:rPr lang="en-US" sz="2600" i="1" dirty="0" smtClean="0">
                <a:solidFill>
                  <a:schemeClr val="accent1"/>
                </a:solidFill>
              </a:rPr>
              <a:t>family</a:t>
            </a:r>
            <a:r>
              <a:rPr lang="en-US" sz="2400" dirty="0" smtClean="0"/>
              <a:t> member, wage earner, and </a:t>
            </a:r>
            <a:r>
              <a:rPr lang="en-US" sz="2600" i="1" dirty="0" smtClean="0">
                <a:solidFill>
                  <a:schemeClr val="accent1"/>
                </a:solidFill>
              </a:rPr>
              <a:t>community</a:t>
            </a:r>
            <a:r>
              <a:rPr lang="en-US" sz="2400" dirty="0" smtClean="0"/>
              <a:t> leader, members develop skills for </a:t>
            </a:r>
            <a:r>
              <a:rPr lang="en-US" sz="2600" i="1" dirty="0" smtClean="0">
                <a:solidFill>
                  <a:schemeClr val="accent1"/>
                </a:solidFill>
              </a:rPr>
              <a:t>life</a:t>
            </a:r>
            <a:r>
              <a:rPr lang="en-US" sz="2400" dirty="0" smtClean="0"/>
              <a:t> through character development; creative and critical thinking; interpersonal communications; practical knowledge; and career preparation.</a:t>
            </a:r>
            <a:endParaRPr lang="en-US" sz="2400" dirty="0"/>
          </a:p>
        </p:txBody>
      </p:sp>
    </p:spTree>
  </p:cSld>
  <p:clrMapOvr>
    <a:masterClrMapping/>
  </p:clrMapOvr>
  <p:transition spd="slow" advClick="0" advTm="1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62000" y="2209800"/>
            <a:ext cx="5718175" cy="3886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Personal development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Strengthen family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Democracy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Individual and group involvement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Understanding between youth and adults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Decision making and responsibility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Society roles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dirty="0" smtClean="0"/>
              <a:t>Family and Consumer Science occupations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1152864">
            <a:off x="2719388" y="1320800"/>
            <a:ext cx="8156575" cy="7762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chemeClr val="accent2"/>
                </a:solidFill>
              </a:rPr>
              <a:t>Purposes</a:t>
            </a:r>
            <a:endParaRPr lang="en-US" sz="9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 advClick="0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1752600"/>
            <a:ext cx="8229600" cy="32766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9600" dirty="0" smtClean="0">
                <a:solidFill>
                  <a:schemeClr val="accent2"/>
                </a:solidFill>
              </a:rPr>
              <a:t>National Programs</a:t>
            </a:r>
            <a:endParaRPr lang="en-US" sz="9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ustom 1">
      <a:majorFont>
        <a:latin typeface="Trebuchet MS"/>
        <a:ea typeface=""/>
        <a:cs typeface=""/>
      </a:majorFont>
      <a:minorFont>
        <a:latin typeface="Tahoma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368</Words>
  <Application>Microsoft Office PowerPoint</Application>
  <PresentationFormat>On-screen Show (4:3)</PresentationFormat>
  <Paragraphs>81</Paragraphs>
  <Slides>24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Metro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FCCLA Creed</vt:lpstr>
      <vt:lpstr>MISSION</vt:lpstr>
      <vt:lpstr>Purposes</vt:lpstr>
      <vt:lpstr>National Programs</vt:lpstr>
      <vt:lpstr>Power of One</vt:lpstr>
      <vt:lpstr>STOP the Violence</vt:lpstr>
      <vt:lpstr>FACTS</vt:lpstr>
      <vt:lpstr>STAR Events</vt:lpstr>
      <vt:lpstr>Students Taking Action with Recognition</vt:lpstr>
      <vt:lpstr>PowerPoint Presentation</vt:lpstr>
      <vt:lpstr>Examples</vt:lpstr>
      <vt:lpstr>Benefits</vt:lpstr>
      <vt:lpstr>Ultimate Leadership Experience</vt:lpstr>
      <vt:lpstr>Community Involvement</vt:lpstr>
      <vt:lpstr>Personal Growth</vt:lpstr>
      <vt:lpstr>FUN!!!</vt:lpstr>
      <vt:lpstr>Career Preparation</vt:lpstr>
      <vt:lpstr>Colors of FCCLA</vt:lpstr>
      <vt:lpstr>PowerPoint Presentation</vt:lpstr>
    </vt:vector>
  </TitlesOfParts>
  <Company>Osage R-3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2015sre</dc:creator>
  <cp:lastModifiedBy>Erica Libbert</cp:lastModifiedBy>
  <cp:revision>41</cp:revision>
  <dcterms:created xsi:type="dcterms:W3CDTF">2013-09-04T19:50:51Z</dcterms:created>
  <dcterms:modified xsi:type="dcterms:W3CDTF">2013-09-26T19:57:22Z</dcterms:modified>
</cp:coreProperties>
</file>